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6" r:id="rId4"/>
    <p:sldId id="258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57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30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61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266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82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0761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502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497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271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227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64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530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264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88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700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99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872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288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CCEA35-B6A2-4888-AB3E-BA860231FA97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BDD4-8163-4228-9F9B-A12A296532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3938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2391508"/>
            <a:ext cx="8103345" cy="1190119"/>
          </a:xfrm>
        </p:spPr>
        <p:txBody>
          <a:bodyPr/>
          <a:lstStyle/>
          <a:p>
            <a:r>
              <a:rPr lang="sk-SK" sz="4800" dirty="0" smtClean="0"/>
              <a:t>e-Participácia v praxi</a:t>
            </a:r>
            <a:br>
              <a:rPr lang="sk-SK" sz="4800" dirty="0" smtClean="0"/>
            </a:br>
            <a:r>
              <a:rPr lang="sk-SK" sz="2000" dirty="0" smtClean="0"/>
              <a:t>Nástroje podporujúce elektronickú participáciu občanov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5996580"/>
            <a:ext cx="8825658" cy="861420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Tomáš </a:t>
            </a:r>
            <a:r>
              <a:rPr lang="sk-SK" dirty="0" err="1" smtClean="0"/>
              <a:t>malec</a:t>
            </a:r>
            <a:endParaRPr lang="sk-SK" dirty="0" smtClean="0"/>
          </a:p>
          <a:p>
            <a:r>
              <a:rPr lang="sk-SK" dirty="0" smtClean="0"/>
              <a:t>Úrad splnomocnenca vlády sr pre rozvoj občianskej spoločnosti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34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TrashOut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5449929" cy="4195762"/>
          </a:xfrm>
          <a:ln>
            <a:solidFill>
              <a:schemeClr val="bg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19" y="1853248"/>
            <a:ext cx="5552756" cy="419576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13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Pocitové mapy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zber </a:t>
            </a:r>
            <a:r>
              <a:rPr lang="sk-SK" dirty="0"/>
              <a:t>informácií a názorov na verejné priestory vybraných slovenských </a:t>
            </a:r>
            <a:r>
              <a:rPr lang="sk-SK" dirty="0" smtClean="0"/>
              <a:t>miest</a:t>
            </a:r>
          </a:p>
          <a:p>
            <a:r>
              <a:rPr lang="sk-SK" dirty="0" smtClean="0"/>
              <a:t>Samospráva</a:t>
            </a:r>
          </a:p>
          <a:p>
            <a:r>
              <a:rPr lang="sk-SK" dirty="0" smtClean="0"/>
              <a:t>n/a</a:t>
            </a:r>
          </a:p>
          <a:p>
            <a:r>
              <a:rPr lang="sk-SK" dirty="0" smtClean="0"/>
              <a:t>www.pocitovemapy.sk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30" y="2655276"/>
            <a:ext cx="3921370" cy="39039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735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Pocitové mapy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98721"/>
            <a:ext cx="4973857" cy="2607287"/>
          </a:xfrm>
          <a:ln>
            <a:solidFill>
              <a:schemeClr val="bg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51" y="4202723"/>
            <a:ext cx="6308883" cy="258677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189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Zoznam vybraných nástrojov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Consider.it – online diskusie (www.consider.it)</a:t>
            </a:r>
          </a:p>
          <a:p>
            <a:r>
              <a:rPr lang="sk-SK" dirty="0" err="1" smtClean="0"/>
              <a:t>WikiBudgets</a:t>
            </a:r>
            <a:r>
              <a:rPr lang="sk-SK" dirty="0" smtClean="0"/>
              <a:t> – www.wikibudgets.org</a:t>
            </a:r>
          </a:p>
          <a:p>
            <a:r>
              <a:rPr lang="sk-SK" dirty="0" err="1" smtClean="0"/>
              <a:t>Democracy</a:t>
            </a:r>
            <a:r>
              <a:rPr lang="sk-SK" dirty="0" smtClean="0"/>
              <a:t> OS – diskusný priestor + hlasovanie (www.democracyos.org)</a:t>
            </a:r>
          </a:p>
          <a:p>
            <a:r>
              <a:rPr lang="sk-SK" dirty="0" smtClean="0"/>
              <a:t>Sli.do – www.sli.do</a:t>
            </a:r>
          </a:p>
          <a:p>
            <a:r>
              <a:rPr lang="sk-SK" dirty="0" err="1" smtClean="0"/>
              <a:t>TrashOut</a:t>
            </a:r>
            <a:r>
              <a:rPr lang="sk-SK" dirty="0" smtClean="0"/>
              <a:t> – www.trashout.ngo</a:t>
            </a:r>
          </a:p>
          <a:p>
            <a:r>
              <a:rPr lang="sk-SK" dirty="0" smtClean="0"/>
              <a:t>Odkaz pre starostu – zber podnetov od občanov (www.odkazprestarostu.sk)</a:t>
            </a:r>
          </a:p>
          <a:p>
            <a:r>
              <a:rPr lang="sk-SK" dirty="0" smtClean="0"/>
              <a:t>Pocitové mapy – zber názorov na verejné priestory (www.pocitovemapy.sk)</a:t>
            </a:r>
          </a:p>
          <a:p>
            <a:r>
              <a:rPr lang="sk-SK" dirty="0" err="1" smtClean="0"/>
              <a:t>Trello</a:t>
            </a:r>
            <a:r>
              <a:rPr lang="sk-SK" dirty="0" smtClean="0"/>
              <a:t> – mapovanie procesu (www.trello.com)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08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4526" y="2861810"/>
            <a:ext cx="6809767" cy="945260"/>
          </a:xfrm>
        </p:spPr>
        <p:txBody>
          <a:bodyPr/>
          <a:lstStyle/>
          <a:p>
            <a:r>
              <a:rPr lang="sk-SK" b="1" dirty="0" smtClean="0"/>
              <a:t>ĎAKUJEM ZA POZORNOSŤ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7088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e-participácie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Časová efektivita</a:t>
            </a:r>
          </a:p>
          <a:p>
            <a:r>
              <a:rPr lang="sk-SK" dirty="0"/>
              <a:t>Finančná </a:t>
            </a:r>
            <a:r>
              <a:rPr lang="sk-SK" dirty="0" smtClean="0"/>
              <a:t>efektivita</a:t>
            </a:r>
          </a:p>
          <a:p>
            <a:r>
              <a:rPr lang="sk-SK" dirty="0" smtClean="0"/>
              <a:t>Organizačná efektivita</a:t>
            </a:r>
            <a:endParaRPr lang="sk-SK" dirty="0"/>
          </a:p>
          <a:p>
            <a:r>
              <a:rPr lang="sk-SK" dirty="0" smtClean="0"/>
              <a:t>Jednoduchšie spracovanie dát (</a:t>
            </a:r>
            <a:r>
              <a:rPr lang="sk-SK" dirty="0" err="1" smtClean="0"/>
              <a:t>info</a:t>
            </a:r>
            <a:r>
              <a:rPr lang="sk-SK" dirty="0" smtClean="0"/>
              <a:t> o zapojených aktéroch)</a:t>
            </a:r>
          </a:p>
          <a:p>
            <a:r>
              <a:rPr lang="sk-SK" dirty="0" smtClean="0"/>
              <a:t>Zapojenie väčšej skupiny obyvateľstva </a:t>
            </a:r>
            <a:r>
              <a:rPr lang="sk-SK" smtClean="0"/>
              <a:t>do rozhodovania (</a:t>
            </a:r>
            <a:r>
              <a:rPr lang="sk-SK" dirty="0" smtClean="0"/>
              <a:t>najmä mladšie vekové kategórie)</a:t>
            </a:r>
          </a:p>
          <a:p>
            <a:r>
              <a:rPr lang="sk-SK" dirty="0" smtClean="0"/>
              <a:t>Prístup 24/7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5427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Nevýhody e-participácie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Potrebné technické zabezpečenie (menšie obce môžu mať problém – finančný, technologický)</a:t>
            </a:r>
          </a:p>
          <a:p>
            <a:r>
              <a:rPr lang="sk-SK" dirty="0" smtClean="0"/>
              <a:t>Staršie generácie a marginalizované skupiny sa môžu cítiť vylúčené (e-nástroje by mali byť len doplnok)</a:t>
            </a:r>
          </a:p>
          <a:p>
            <a:r>
              <a:rPr lang="sk-SK" dirty="0" smtClean="0"/>
              <a:t>Potenciálna manipulácia verejnej mienky zo strany administrátora</a:t>
            </a:r>
          </a:p>
          <a:p>
            <a:r>
              <a:rPr lang="sk-SK" dirty="0" smtClean="0"/>
              <a:t>Náročnejšie zabezpečiť reprezentatívnu vzorku (vyvažovať </a:t>
            </a:r>
            <a:r>
              <a:rPr lang="sk-SK" dirty="0" err="1" smtClean="0"/>
              <a:t>fokusovými</a:t>
            </a:r>
            <a:r>
              <a:rPr lang="sk-SK" dirty="0" smtClean="0"/>
              <a:t> skupinami </a:t>
            </a:r>
            <a:r>
              <a:rPr lang="sk-SK" dirty="0" err="1" smtClean="0"/>
              <a:t>a.i</a:t>
            </a:r>
            <a:r>
              <a:rPr lang="sk-SK" dirty="0" smtClean="0"/>
              <a:t>.)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02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elektronicky participovať?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Prostredníctvom:</a:t>
            </a:r>
          </a:p>
          <a:p>
            <a:pPr lvl="1"/>
            <a:r>
              <a:rPr lang="sk-SK" dirty="0" smtClean="0"/>
              <a:t>Webového sídla priamo</a:t>
            </a:r>
          </a:p>
          <a:p>
            <a:pPr lvl="1"/>
            <a:r>
              <a:rPr lang="sk-SK" dirty="0" smtClean="0"/>
              <a:t>Emailom (VZN, MPK zákonov – slov-lex)</a:t>
            </a:r>
          </a:p>
          <a:p>
            <a:pPr lvl="1"/>
            <a:r>
              <a:rPr lang="sk-SK" dirty="0" smtClean="0"/>
              <a:t>Sociálne siete (FB, IG, </a:t>
            </a:r>
            <a:r>
              <a:rPr lang="sk-SK" dirty="0" err="1" smtClean="0"/>
              <a:t>a.i</a:t>
            </a:r>
            <a:r>
              <a:rPr lang="sk-SK" dirty="0" smtClean="0"/>
              <a:t>.)</a:t>
            </a:r>
          </a:p>
          <a:p>
            <a:pPr lvl="1"/>
            <a:r>
              <a:rPr lang="sk-SK" dirty="0" smtClean="0"/>
              <a:t>Diskusné fóra (externé, interné)</a:t>
            </a:r>
          </a:p>
          <a:p>
            <a:pPr lvl="1"/>
            <a:r>
              <a:rPr lang="sk-SK" dirty="0" smtClean="0"/>
              <a:t>Elektronické nástroje (externé, interné)</a:t>
            </a:r>
          </a:p>
          <a:p>
            <a:pPr lvl="1"/>
            <a:r>
              <a:rPr lang="sk-SK" dirty="0" smtClean="0"/>
              <a:t>Iné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50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Trello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Procesný plánovač aktivít</a:t>
            </a:r>
          </a:p>
          <a:p>
            <a:r>
              <a:rPr lang="sk-SK" dirty="0" smtClean="0"/>
              <a:t>Samospráva – štátna správa</a:t>
            </a:r>
          </a:p>
          <a:p>
            <a:r>
              <a:rPr lang="sk-SK" dirty="0" smtClean="0"/>
              <a:t>Zadarmo (platená rozšírená verzia)</a:t>
            </a:r>
          </a:p>
          <a:p>
            <a:r>
              <a:rPr lang="sk-SK" dirty="0" smtClean="0"/>
              <a:t>www.trello.com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4156203"/>
            <a:ext cx="10383715" cy="189126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0638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Trello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5235316" cy="27810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74" y="3243760"/>
            <a:ext cx="5832646" cy="33059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2240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WikiBudgets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771736"/>
          </a:xfrm>
        </p:spPr>
        <p:txBody>
          <a:bodyPr/>
          <a:lstStyle/>
          <a:p>
            <a:r>
              <a:rPr lang="sk-SK" dirty="0" smtClean="0"/>
              <a:t>Grafické spracovanie rozpočtov</a:t>
            </a:r>
          </a:p>
          <a:p>
            <a:r>
              <a:rPr lang="sk-SK" dirty="0" smtClean="0"/>
              <a:t>Samospráva – štátna správa</a:t>
            </a:r>
          </a:p>
          <a:p>
            <a:r>
              <a:rPr lang="sk-SK" dirty="0" smtClean="0"/>
              <a:t>Platené</a:t>
            </a:r>
          </a:p>
          <a:p>
            <a:r>
              <a:rPr lang="sk-SK" dirty="0" smtClean="0"/>
              <a:t>www.wikibudgets.org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3824655"/>
            <a:ext cx="7787054" cy="28247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6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WikiBudgets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5" y="1703112"/>
            <a:ext cx="7759149" cy="2872406"/>
          </a:xfrm>
          <a:ln>
            <a:solidFill>
              <a:schemeClr val="bg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57" y="4171305"/>
            <a:ext cx="3921553" cy="24728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962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TrashOut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710190"/>
          </a:xfrm>
        </p:spPr>
        <p:txBody>
          <a:bodyPr/>
          <a:lstStyle/>
          <a:p>
            <a:r>
              <a:rPr lang="sk-SK" dirty="0" smtClean="0"/>
              <a:t>Monitoring a nahlasovanie nelegálnych skládok odpadu</a:t>
            </a:r>
          </a:p>
          <a:p>
            <a:r>
              <a:rPr lang="sk-SK" dirty="0" smtClean="0"/>
              <a:t>Samospráva – štátna správa</a:t>
            </a:r>
          </a:p>
          <a:p>
            <a:r>
              <a:rPr lang="sk-SK" dirty="0" smtClean="0"/>
              <a:t>Bezplatné</a:t>
            </a:r>
          </a:p>
          <a:p>
            <a:r>
              <a:rPr lang="sk-SK" dirty="0" smtClean="0"/>
              <a:t>www.trashout.ngo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3962781"/>
            <a:ext cx="4866666" cy="25456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3962780"/>
            <a:ext cx="4890721" cy="254226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21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2048</TotalTime>
  <Words>245</Words>
  <Application>Microsoft Office PowerPoint</Application>
  <PresentationFormat>Širokouhlá</PresentationFormat>
  <Paragraphs>57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Ión</vt:lpstr>
      <vt:lpstr>e-Participácia v praxi Nástroje podporujúce elektronickú participáciu občanov</vt:lpstr>
      <vt:lpstr>Výhody e-participácie</vt:lpstr>
      <vt:lpstr>Nevýhody e-participácie</vt:lpstr>
      <vt:lpstr>Ako elektronicky participovať?</vt:lpstr>
      <vt:lpstr>Trello</vt:lpstr>
      <vt:lpstr>Trello</vt:lpstr>
      <vt:lpstr>WikiBudgets</vt:lpstr>
      <vt:lpstr>WikiBudgets</vt:lpstr>
      <vt:lpstr>TrashOut</vt:lpstr>
      <vt:lpstr>TrashOut</vt:lpstr>
      <vt:lpstr>Pocitové mapy</vt:lpstr>
      <vt:lpstr>Pocitové mapy</vt:lpstr>
      <vt:lpstr>Zoznam vybraných nástrojov</vt:lpstr>
      <vt:lpstr>ĎAKUJEM ZA POZORNOSŤ</vt:lpstr>
    </vt:vector>
  </TitlesOfParts>
  <Company>MVSR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e-Participácia v praxi Nástroje podporujúce participáciu občanov prostredníctvom webového sídla verejnej inštitúcie</dc:title>
  <dc:creator>Tomáš Malec</dc:creator>
  <cp:lastModifiedBy>Tomáš Malec</cp:lastModifiedBy>
  <cp:revision>22</cp:revision>
  <dcterms:created xsi:type="dcterms:W3CDTF">2019-01-28T13:22:51Z</dcterms:created>
  <dcterms:modified xsi:type="dcterms:W3CDTF">2019-02-13T10:03:05Z</dcterms:modified>
</cp:coreProperties>
</file>